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7" r:id="rId7"/>
    <p:sldId id="288" r:id="rId8"/>
    <p:sldId id="261" r:id="rId9"/>
    <p:sldId id="289" r:id="rId10"/>
    <p:sldId id="262" r:id="rId11"/>
    <p:sldId id="263" r:id="rId12"/>
    <p:sldId id="290" r:id="rId13"/>
    <p:sldId id="264" r:id="rId14"/>
    <p:sldId id="265" r:id="rId15"/>
    <p:sldId id="266" r:id="rId16"/>
    <p:sldId id="292" r:id="rId17"/>
    <p:sldId id="293" r:id="rId18"/>
    <p:sldId id="267" r:id="rId19"/>
    <p:sldId id="269" r:id="rId20"/>
    <p:sldId id="270" r:id="rId21"/>
    <p:sldId id="291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</p:sldIdLst>
  <p:sldSz cx="13716000" cy="10287000"/>
  <p:notesSz cx="6858000" cy="9144000"/>
  <p:embeddedFontLst>
    <p:embeddedFont>
      <p:font typeface="Arial Bold" panose="020B0704020202020204" pitchFamily="34" charset="0"/>
      <p:regular r:id="rId39"/>
      <p:bold r:id="rId40"/>
    </p:embeddedFont>
    <p:embeddedFont>
      <p:font typeface="Arial Italics" panose="020B0604020202020204" charset="0"/>
      <p:regular r:id="rId41"/>
    </p:embeddedFont>
    <p:embeddedFont>
      <p:font typeface="League Spartan"/>
      <p:regular r:id="rId42"/>
      <p:bold r:id="rId43"/>
    </p:embeddedFont>
    <p:embeddedFont>
      <p:font typeface="Montserrat Bold" panose="020B0604020202020204" charset="0"/>
      <p:regular r:id="rId44"/>
    </p:embeddedFont>
    <p:embeddedFont>
      <p:font typeface="Montserrat Medium" panose="00000600000000000000" pitchFamily="2" charset="0"/>
      <p:regular r:id="rId45"/>
      <p:italic r:id="rId46"/>
    </p:embeddedFont>
    <p:embeddedFont>
      <p:font typeface="Montserrat Semi-Bold" panose="020B0604020202020204" charset="0"/>
      <p:regular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594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10954" y="606782"/>
            <a:ext cx="3119677" cy="939086"/>
          </a:xfrm>
          <a:custGeom>
            <a:avLst/>
            <a:gdLst/>
            <a:ahLst/>
            <a:cxnLst/>
            <a:rect l="l" t="t" r="r" b="b"/>
            <a:pathLst>
              <a:path w="3119677" h="939086">
                <a:moveTo>
                  <a:pt x="0" y="0"/>
                </a:moveTo>
                <a:lnTo>
                  <a:pt x="3119677" y="0"/>
                </a:lnTo>
                <a:lnTo>
                  <a:pt x="3119677" y="939086"/>
                </a:lnTo>
                <a:lnTo>
                  <a:pt x="0" y="9390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10954" y="2838801"/>
            <a:ext cx="10799214" cy="169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59"/>
              </a:lnSpc>
            </a:pPr>
            <a:r>
              <a:rPr lang="en-US" sz="4899" b="1" dirty="0">
                <a:solidFill>
                  <a:srgbClr val="BF213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BÁO CÁO TÌM HIỂU THUẬT TOÁN GREY WOLF OPTIMIZATION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10954" y="4739828"/>
            <a:ext cx="7975846" cy="18897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 dirty="0" err="1">
                <a:solidFill>
                  <a:srgbClr val="BF213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Nhóm</a:t>
            </a:r>
            <a:r>
              <a:rPr lang="en-US" sz="3600" b="1" dirty="0">
                <a:solidFill>
                  <a:srgbClr val="BF213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111:</a:t>
            </a:r>
          </a:p>
          <a:p>
            <a:pPr algn="l">
              <a:lnSpc>
                <a:spcPts val="5040"/>
              </a:lnSpc>
            </a:pPr>
            <a:r>
              <a:rPr lang="en-US" sz="3600" b="1" dirty="0">
                <a:solidFill>
                  <a:srgbClr val="BF213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1. Vũ Thị </a:t>
            </a:r>
            <a:r>
              <a:rPr lang="en-US" sz="3600" b="1" dirty="0" err="1">
                <a:solidFill>
                  <a:srgbClr val="BF213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Hợp</a:t>
            </a:r>
            <a:r>
              <a:rPr lang="en-US" sz="3600" b="1" dirty="0">
                <a:solidFill>
                  <a:srgbClr val="BF213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   - 202417240</a:t>
            </a:r>
          </a:p>
          <a:p>
            <a:pPr algn="l">
              <a:lnSpc>
                <a:spcPts val="5040"/>
              </a:lnSpc>
            </a:pPr>
            <a:r>
              <a:rPr lang="en-US" sz="3600" b="1" dirty="0">
                <a:solidFill>
                  <a:srgbClr val="BF213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2. Lê Thu Ngân  - 202417257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10954" y="6835801"/>
            <a:ext cx="6657358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20"/>
              </a:lnSpc>
            </a:pPr>
            <a:r>
              <a:rPr lang="en-US" sz="3300" b="1" dirty="0" err="1">
                <a:solidFill>
                  <a:srgbClr val="BF2135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Người</a:t>
            </a:r>
            <a:r>
              <a:rPr lang="en-US" sz="3300" b="1" dirty="0">
                <a:solidFill>
                  <a:srgbClr val="BF2135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 </a:t>
            </a:r>
            <a:r>
              <a:rPr lang="en-US" sz="3300" b="1" dirty="0" err="1">
                <a:solidFill>
                  <a:srgbClr val="BF2135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hướng</a:t>
            </a:r>
            <a:r>
              <a:rPr lang="en-US" sz="3300" b="1" dirty="0">
                <a:solidFill>
                  <a:srgbClr val="BF2135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 </a:t>
            </a:r>
            <a:r>
              <a:rPr lang="en-US" sz="3300" b="1" dirty="0" err="1">
                <a:solidFill>
                  <a:srgbClr val="BF2135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dẫn</a:t>
            </a:r>
            <a:r>
              <a:rPr lang="en-US" sz="3300" b="1" dirty="0">
                <a:solidFill>
                  <a:srgbClr val="BF2135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: </a:t>
            </a:r>
            <a:r>
              <a:rPr lang="en-US" sz="3300" b="1" dirty="0" err="1">
                <a:solidFill>
                  <a:srgbClr val="BF2135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Tạ</a:t>
            </a:r>
            <a:r>
              <a:rPr lang="en-US" sz="3300" b="1" dirty="0">
                <a:solidFill>
                  <a:srgbClr val="BF2135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 Duy Lâm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Ý nghĩa tham số A, C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51384" y="1943100"/>
            <a:ext cx="12213232" cy="2482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Tham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 -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nhiễu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&amp;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đa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dạng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hóa</a:t>
            </a:r>
            <a:endParaRPr lang="en-US" sz="35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 = 2·r2,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r2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ngẫu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nhiên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[0,1].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C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quyết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định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độ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nhiễu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xung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mồi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duy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trì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tính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ngẫu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nhiên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tránh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lỗi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cực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địa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phương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7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17268" y="6429241"/>
            <a:ext cx="9425588" cy="2485999"/>
          </a:xfrm>
          <a:custGeom>
            <a:avLst/>
            <a:gdLst/>
            <a:ahLst/>
            <a:cxnLst/>
            <a:rect l="l" t="t" r="r" b="b"/>
            <a:pathLst>
              <a:path w="9425588" h="2485999">
                <a:moveTo>
                  <a:pt x="0" y="0"/>
                </a:moveTo>
                <a:lnTo>
                  <a:pt x="9425589" y="0"/>
                </a:lnTo>
                <a:lnTo>
                  <a:pt x="9425589" y="2485999"/>
                </a:lnTo>
                <a:lnTo>
                  <a:pt x="0" y="24859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6461595" y="1824515"/>
            <a:ext cx="6705373" cy="3687955"/>
          </a:xfrm>
          <a:custGeom>
            <a:avLst/>
            <a:gdLst/>
            <a:ahLst/>
            <a:cxnLst/>
            <a:rect l="l" t="t" r="r" b="b"/>
            <a:pathLst>
              <a:path w="6705373" h="3687955">
                <a:moveTo>
                  <a:pt x="0" y="0"/>
                </a:moveTo>
                <a:lnTo>
                  <a:pt x="6705373" y="0"/>
                </a:lnTo>
                <a:lnTo>
                  <a:pt x="6705373" y="3687955"/>
                </a:lnTo>
                <a:lnTo>
                  <a:pt x="0" y="36879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Tấn</a:t>
            </a:r>
            <a:r>
              <a:rPr lang="en-US" sz="37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7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công</a:t>
            </a:r>
            <a:r>
              <a:rPr lang="en-US" sz="37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con </a:t>
            </a:r>
            <a:r>
              <a:rPr lang="en-US" sz="37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mồi</a:t>
            </a:r>
            <a:endParaRPr lang="en-US" sz="3700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39431" y="1738790"/>
            <a:ext cx="6876204" cy="4500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Giả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định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3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vị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trí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tốt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nhất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algn="l">
              <a:lnSpc>
                <a:spcPts val="4480"/>
              </a:lnSpc>
            </a:pP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Xα, Xβ,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Xδ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4480"/>
              </a:lnSpc>
            </a:pP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Các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sói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còn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lại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cập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nhật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vị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trí</a:t>
            </a:r>
            <a:endParaRPr lang="en-US"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>
              <a:lnSpc>
                <a:spcPts val="4480"/>
              </a:lnSpc>
            </a:pP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trung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bình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3 “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thủ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lĩnh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”.</a:t>
            </a:r>
          </a:p>
          <a:p>
            <a:pPr algn="l">
              <a:lnSpc>
                <a:spcPts val="4480"/>
              </a:lnSpc>
            </a:pP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Đảm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bảo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hướng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hội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tụ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vào</a:t>
            </a:r>
            <a:endParaRPr lang="en-US"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>
              <a:lnSpc>
                <a:spcPts val="4480"/>
              </a:lnSpc>
            </a:pP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điểm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tối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ưu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4480"/>
              </a:lnSpc>
            </a:pP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hình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học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chúng</a:t>
            </a:r>
            <a:endParaRPr lang="en-US"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>
              <a:lnSpc>
                <a:spcPts val="4480"/>
              </a:lnSpc>
            </a:pP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thể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hiện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như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sau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461595" y="5594217"/>
            <a:ext cx="6705373" cy="70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Mô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phỏng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vị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trí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cập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nhật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của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sói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Omega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theo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vị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trí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của</a:t>
            </a:r>
            <a:endParaRPr lang="en-US" sz="2000" i="1" dirty="0">
              <a:solidFill>
                <a:srgbClr val="475DAC"/>
              </a:solidFill>
              <a:latin typeface="Arial Italics"/>
              <a:ea typeface="Arial Italics"/>
              <a:cs typeface="Arial Italics"/>
              <a:sym typeface="Arial Italics"/>
            </a:endParaRPr>
          </a:p>
          <a:p>
            <a:pPr algn="ctr">
              <a:lnSpc>
                <a:spcPts val="2800"/>
              </a:lnSpc>
            </a:pP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3 con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sói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Alpha, Beta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và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Delta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trong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không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gian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2D.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8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ECF645-DCD1-E8B3-5D63-63034C08E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C56684D-3112-72E6-6666-48A94C3DC4CD}"/>
              </a:ext>
            </a:extLst>
          </p:cNvPr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1CE0A9F9-0C4D-5C2E-6011-152D3886B0EA}"/>
              </a:ext>
            </a:extLst>
          </p:cNvPr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Tấn</a:t>
            </a:r>
            <a:r>
              <a:rPr lang="en-US" sz="37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7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công</a:t>
            </a:r>
            <a:r>
              <a:rPr lang="en-US" sz="37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con </a:t>
            </a:r>
            <a:r>
              <a:rPr lang="en-US" sz="37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mồi</a:t>
            </a:r>
            <a:endParaRPr lang="en-US" sz="3700" b="1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2BDA03A3-7CD0-AACA-BE40-F2E16B54B9DA}"/>
              </a:ext>
            </a:extLst>
          </p:cNvPr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8</a:t>
            </a:r>
          </a:p>
        </p:txBody>
      </p:sp>
      <p:pic>
        <p:nvPicPr>
          <p:cNvPr id="10" name="Picture 9" descr="A diagram of circles and dots&#10;&#10;AI-generated content may be incorrect.">
            <a:extLst>
              <a:ext uri="{FF2B5EF4-FFF2-40B4-BE49-F238E27FC236}">
                <a16:creationId xmlns:a16="http://schemas.microsoft.com/office/drawing/2014/main" id="{7F02CF58-2122-5462-2AC5-BB91D10DC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2019300"/>
            <a:ext cx="10429828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06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639431" y="1365944"/>
            <a:ext cx="11214715" cy="7892356"/>
          </a:xfrm>
          <a:custGeom>
            <a:avLst/>
            <a:gdLst/>
            <a:ahLst/>
            <a:cxnLst/>
            <a:rect l="l" t="t" r="r" b="b"/>
            <a:pathLst>
              <a:path w="11214715" h="7892356">
                <a:moveTo>
                  <a:pt x="0" y="0"/>
                </a:moveTo>
                <a:lnTo>
                  <a:pt x="11214714" y="0"/>
                </a:lnTo>
                <a:lnTo>
                  <a:pt x="11214714" y="7892356"/>
                </a:lnTo>
                <a:lnTo>
                  <a:pt x="0" y="78923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Mã giả GWO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9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769060" y="2152316"/>
            <a:ext cx="4187406" cy="1108860"/>
          </a:xfrm>
          <a:custGeom>
            <a:avLst/>
            <a:gdLst/>
            <a:ahLst/>
            <a:cxnLst/>
            <a:rect l="l" t="t" r="r" b="b"/>
            <a:pathLst>
              <a:path w="4187406" h="1108860">
                <a:moveTo>
                  <a:pt x="0" y="0"/>
                </a:moveTo>
                <a:lnTo>
                  <a:pt x="4187405" y="0"/>
                </a:lnTo>
                <a:lnTo>
                  <a:pt x="4187405" y="1108860"/>
                </a:lnTo>
                <a:lnTo>
                  <a:pt x="0" y="1108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876300" y="3908776"/>
            <a:ext cx="8338976" cy="2093184"/>
          </a:xfrm>
          <a:custGeom>
            <a:avLst/>
            <a:gdLst/>
            <a:ahLst/>
            <a:cxnLst/>
            <a:rect l="l" t="t" r="r" b="b"/>
            <a:pathLst>
              <a:path w="8338976" h="2093184">
                <a:moveTo>
                  <a:pt x="0" y="0"/>
                </a:moveTo>
                <a:lnTo>
                  <a:pt x="8338976" y="0"/>
                </a:lnTo>
                <a:lnTo>
                  <a:pt x="8338976" y="2093184"/>
                </a:lnTo>
                <a:lnTo>
                  <a:pt x="0" y="20931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2.3 Độ phức tạp thuật toán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39431" y="1536366"/>
            <a:ext cx="9876846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Độ phức tạp tổng quát Time complexity: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2500" y="3165926"/>
            <a:ext cx="9876846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Trong đó: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10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21209" y="2671907"/>
            <a:ext cx="12281206" cy="4943186"/>
          </a:xfrm>
          <a:custGeom>
            <a:avLst/>
            <a:gdLst/>
            <a:ahLst/>
            <a:cxnLst/>
            <a:rect l="l" t="t" r="r" b="b"/>
            <a:pathLst>
              <a:path w="12281206" h="4943186">
                <a:moveTo>
                  <a:pt x="0" y="0"/>
                </a:moveTo>
                <a:lnTo>
                  <a:pt x="12281206" y="0"/>
                </a:lnTo>
                <a:lnTo>
                  <a:pt x="12281206" y="4943186"/>
                </a:lnTo>
                <a:lnTo>
                  <a:pt x="0" y="49431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Bảng tóm tắt độ phức tạp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11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91085-D761-AC5E-592D-CACEE8999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74AF25C-1A69-5810-741F-A513BC1AA6BE}"/>
              </a:ext>
            </a:extLst>
          </p:cNvPr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59AD90EA-1A42-E492-D102-8D93CF58CD30}"/>
              </a:ext>
            </a:extLst>
          </p:cNvPr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2.4 Đánh giá thuật toán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A996A3CE-4A93-8540-F9B4-D9CD51F1C0D8}"/>
              </a:ext>
            </a:extLst>
          </p:cNvPr>
          <p:cNvSpPr txBox="1"/>
          <p:nvPr/>
        </p:nvSpPr>
        <p:spPr>
          <a:xfrm>
            <a:off x="639431" y="1553041"/>
            <a:ext cx="12527537" cy="434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Kiểm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thử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trên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29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chuẩn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thuộc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4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nhóm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Unimodal (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khai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thác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Multimodal (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tìm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kiếm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Fixed-dimension multimodal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Composite functions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Kết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quả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so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sánh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nhiều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thuật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meta-heuristic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khác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như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PSO, GSA, DE, FEP.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9B5CFE28-F396-8457-0CB2-92BA374B9D4C}"/>
              </a:ext>
            </a:extLst>
          </p:cNvPr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12</a:t>
            </a:r>
          </a:p>
        </p:txBody>
      </p:sp>
      <p:pic>
        <p:nvPicPr>
          <p:cNvPr id="7" name="Picture 6" descr="A screenshot of a data&#10;&#10;AI-generated content may be incorrect.">
            <a:extLst>
              <a:ext uri="{FF2B5EF4-FFF2-40B4-BE49-F238E27FC236}">
                <a16:creationId xmlns:a16="http://schemas.microsoft.com/office/drawing/2014/main" id="{3D4DCC9C-6294-47AE-7588-D16F0A175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187" y="5978768"/>
            <a:ext cx="11317626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821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B1075B-E1A9-7F5D-9D87-16F794CFCC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C63201D-C445-EEA5-AE7E-C2237BE44085}"/>
              </a:ext>
            </a:extLst>
          </p:cNvPr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E8E61B4B-7982-3480-2DA3-BA9ED910130B}"/>
              </a:ext>
            </a:extLst>
          </p:cNvPr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2.4 Đánh giá thuật toán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D9BB6372-F4B1-4FD0-75E2-E533DA5C729E}"/>
              </a:ext>
            </a:extLst>
          </p:cNvPr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12</a:t>
            </a:r>
          </a:p>
        </p:txBody>
      </p:sp>
      <p:pic>
        <p:nvPicPr>
          <p:cNvPr id="7" name="Picture 6" descr="A screenshot of a data&#10;&#10;AI-generated content may be incorrect.">
            <a:extLst>
              <a:ext uri="{FF2B5EF4-FFF2-40B4-BE49-F238E27FC236}">
                <a16:creationId xmlns:a16="http://schemas.microsoft.com/office/drawing/2014/main" id="{7E09B63D-E21A-CBD4-9097-7CE8B7940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5905500"/>
            <a:ext cx="11317626" cy="3124200"/>
          </a:xfrm>
          <a:prstGeom prst="rect">
            <a:avLst/>
          </a:prstGeom>
        </p:spPr>
      </p:pic>
      <p:pic>
        <p:nvPicPr>
          <p:cNvPr id="8" name="Picture 7" descr="A white rectangular object with a black border&#10;&#10;AI-generated content may be incorrect.">
            <a:extLst>
              <a:ext uri="{FF2B5EF4-FFF2-40B4-BE49-F238E27FC236}">
                <a16:creationId xmlns:a16="http://schemas.microsoft.com/office/drawing/2014/main" id="{B5314B8B-4457-4B51-AF35-1FEF26652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729" y="2759495"/>
            <a:ext cx="9916909" cy="251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925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2.4 Đánh giá thuật toán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" y="6506003"/>
            <a:ext cx="12527537" cy="2458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Hiệu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suất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tổng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thể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tốt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GWO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kết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quả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vượt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trội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ở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nhiều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đặc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biệt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nhóm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đơn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cực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hợp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Ổn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định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ít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dao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động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giữa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lần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chạy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12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D3CA3DA4-A3C2-5A1C-A932-722960531291}"/>
              </a:ext>
            </a:extLst>
          </p:cNvPr>
          <p:cNvSpPr txBox="1"/>
          <p:nvPr/>
        </p:nvSpPr>
        <p:spPr>
          <a:xfrm>
            <a:off x="914400" y="1333500"/>
            <a:ext cx="12527537" cy="4972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tích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exploitation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Hiệu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suất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rất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tốt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ở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đơn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cực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(F1, F2, F7).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Cơ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chế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khai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thác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tốt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nhờ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việc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hẹp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bởi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α, β, δ.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tích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exploration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Hoạt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động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tốt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trên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đa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cực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GWO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vượt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PSO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GSA ở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đa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Tương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đương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hoặc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nhỉnh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hơn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DE, FEP.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khám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phá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mạnh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Khả năng tránh cực trị địa phương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431" y="1608842"/>
            <a:ext cx="12377505" cy="495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Nhờ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tạo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nhiễu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ngẫu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nhiên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bầy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sói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không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hội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tụ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sớm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vào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điểm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Việc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giảm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dần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giúp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thuật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duy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trì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sự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hoạt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ở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đầu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tìm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kiếm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Thử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nghiệm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trên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nhóm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composite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thấy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GWO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vượt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trội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ở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nhiều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trường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hợp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khó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GWO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có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thoát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khỏi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local optimum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tốt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nhờ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cơ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chế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bao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vây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hoạt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tính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ngẫu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nhiên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điều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khiển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tốt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443990"/>
            <a:ext cx="12376736" cy="7661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Giới thiệu về phương pháp tối ưu Meta-heuristic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Thuật toán GWO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2.1 Sự phân cấp của sói xám và hành vi săn mồi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2.2 Mô hình toán học và thuật toán GWO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2.3 Độ phức tạp thuật toán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2.4 Đánh giá thuật toán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2.5 Kết luận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Các biến thể của GWO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3.1 IGWO 2024 (Qiu, Yang, Chen)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3.2 IGWO 2024 (Qiu, Yang, Chen)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3.3 Multiple Objective Function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References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431" y="133213"/>
            <a:ext cx="12841843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MỤC LỤC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Phân tích sự hội tụ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431" y="1608842"/>
            <a:ext cx="12377505" cy="495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Ở các vòng lặp đầu, GWO cho phép các sói di chuyển mạnh và rộng, tăng khả năng tìm kiếm toàn cục.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Khi tiến gần cuối quá trình, hệ số A giảm làm đường đi ổn định dần, đảm bảo hội tụ vào vùng tối ưu.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Đường cong hội tụ cho thấy sai số giảm nhanh sau giai đoạn khám phá, chứng tỏ hiệu quả khai thác cao.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GWO có quỹ đạo hội tụ hợp lý: đa dạng đầu quá trình và ổn định mạnh về cuối.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15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E5B84-1E80-6163-55DA-CB455292D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9455E6D-5C44-C128-4197-AD7704E99B56}"/>
              </a:ext>
            </a:extLst>
          </p:cNvPr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BAAEAAF0-3317-A9F4-A306-0B2A98C03642}"/>
              </a:ext>
            </a:extLst>
          </p:cNvPr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Phân tích khả năng tiếp cận và khả năng tìm kiếm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D7486979-30E9-028B-3DA1-83511738B7AE}"/>
              </a:ext>
            </a:extLst>
          </p:cNvPr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13</a:t>
            </a:r>
          </a:p>
        </p:txBody>
      </p:sp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41CB3BF1-5256-D773-F0E2-7891AB16F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098" y="2933700"/>
            <a:ext cx="9335803" cy="55062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6FFA0D-1478-8C38-D5B3-0E92C78B28C8}"/>
              </a:ext>
            </a:extLst>
          </p:cNvPr>
          <p:cNvSpPr txBox="1"/>
          <p:nvPr/>
        </p:nvSpPr>
        <p:spPr>
          <a:xfrm>
            <a:off x="2480048" y="8439918"/>
            <a:ext cx="8755901" cy="3277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Bảng:Lịch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sử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tìm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kiếm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và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quỹ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đạo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của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con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sói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đầu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tiên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trong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chiều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đầu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  <a:r>
              <a:rPr lang="en-US" sz="2000" i="1" dirty="0" err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tiên</a:t>
            </a:r>
            <a:r>
              <a:rPr lang="en-US" sz="2000" i="1" dirty="0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108530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2.5 Kết luận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431" y="1568359"/>
            <a:ext cx="12377505" cy="2482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Đơn giản, hiệu quả, dễ triển khai.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Cân bằng tốt giữa exploration và exploitation.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Tránh mắc kẹt cực trị địa phương.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Hiệu suất tốt trên nhiều bài toán chuẩn.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16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Các biến thể của GWO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431" y="1465846"/>
            <a:ext cx="12377505" cy="2999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Nhiều biến thể được đề xuất nhằm khắc phục hạn chế của GWO gốc như:</a:t>
            </a:r>
          </a:p>
          <a:p>
            <a:pPr marL="734061" lvl="1" indent="-367031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Dễ hội tụ sớm</a:t>
            </a:r>
          </a:p>
          <a:p>
            <a:pPr marL="734061" lvl="1" indent="-367031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Khó thoát khỏi cực trị địa phương</a:t>
            </a:r>
          </a:p>
          <a:p>
            <a:pPr marL="734061" lvl="1" indent="-367031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Khả năng tìm kiếm toàn cục chưa mạnh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39431" y="4726039"/>
            <a:ext cx="12377505" cy="4199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Ba nhóm biến thể tiêu biểu:</a:t>
            </a:r>
          </a:p>
          <a:p>
            <a:pPr marL="734061" lvl="1" indent="-367031" algn="l">
              <a:lnSpc>
                <a:spcPts val="4760"/>
              </a:lnSpc>
              <a:buAutoNum type="arabicPeriod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IGWO 2024 (Qiu, Yang, Chen)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→ Tăng khả năng khám phá &amp; độ chính xác hội tụ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2. IGWO 2020 (Nadimi-Shahraki, Taghian, Mirjalili)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→ Nâng cao độ đa dạng và giảm hội tụ sớm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3. MOGWO (Multi-Objective GWO)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→ Giải quyết hiệu quả bài toán nhiều tiêu chí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17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3.1 IGWO 2024 (Qiu, Yang, Chen)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431" y="1608682"/>
            <a:ext cx="12377505" cy="4471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Tác giả: Yihui Qiu, Xiaoxiao Yang &amp; Shuixuan Chen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Mục đích cải tiến: Khắc phục hạn chế của GWO truyền thống: dễ rơi vào cực trị địa phương và độ hội tụ chậm.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Cải thiện GWO bằng 3 hướng:</a:t>
            </a:r>
          </a:p>
          <a:p>
            <a:pPr marL="777240" lvl="1" indent="-388620" algn="l">
              <a:lnSpc>
                <a:spcPts val="5040"/>
              </a:lnSpc>
              <a:buAutoNum type="arabicPeriod"/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Reverse Lens (thấu kính ngược)</a:t>
            </a:r>
          </a:p>
          <a:p>
            <a:pPr marL="777240" lvl="1" indent="-388620" algn="l">
              <a:lnSpc>
                <a:spcPts val="5040"/>
              </a:lnSpc>
              <a:buAutoNum type="arabicPeriod"/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Điều chỉnh tham số a phi tuyến</a:t>
            </a:r>
          </a:p>
          <a:p>
            <a:pPr marL="777240" lvl="1" indent="-388620" algn="l">
              <a:lnSpc>
                <a:spcPts val="5040"/>
              </a:lnSpc>
              <a:buAutoNum type="arabicPeriod"/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Cải tiến cơ chế tìm kiếm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18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65387"/>
            <a:ext cx="12377505" cy="426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Vấn đề: Ở các vòng lặp cuối, sói tập trung quá nhiều quanh điểm tối ưu tạm thời, khó thoát khỏi bẫy cục bộ. 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Giải pháp - Học ngược (Reverse Learning):</a:t>
            </a:r>
          </a:p>
          <a:p>
            <a:pPr marL="647703" lvl="1" indent="-323852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Sử dụng nguyên lý thấu kính để tạo ra "ảnh ngược" của vị trí hiện tại qua tâm O.</a:t>
            </a:r>
          </a:p>
          <a:p>
            <a:pPr marL="647703" lvl="1" indent="-323852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Mục tiêu: Mở rộng vùng tìm kiếm sang phía đối diện để tránh bỏ sót nghiệm tốt hơn.</a:t>
            </a:r>
          </a:p>
          <a:p>
            <a:pPr marL="647703" lvl="1" indent="-323852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Công thức quy tắc ngược ảnh:</a:t>
            </a:r>
          </a:p>
        </p:txBody>
      </p:sp>
      <p:sp>
        <p:nvSpPr>
          <p:cNvPr id="4" name="Freeform 4"/>
          <p:cNvSpPr/>
          <p:nvPr/>
        </p:nvSpPr>
        <p:spPr>
          <a:xfrm>
            <a:off x="838606" y="5680211"/>
            <a:ext cx="3219667" cy="1175434"/>
          </a:xfrm>
          <a:custGeom>
            <a:avLst/>
            <a:gdLst/>
            <a:ahLst/>
            <a:cxnLst/>
            <a:rect l="l" t="t" r="r" b="b"/>
            <a:pathLst>
              <a:path w="3219667" h="1175434">
                <a:moveTo>
                  <a:pt x="0" y="0"/>
                </a:moveTo>
                <a:lnTo>
                  <a:pt x="3219666" y="0"/>
                </a:lnTo>
                <a:lnTo>
                  <a:pt x="3219666" y="1175434"/>
                </a:lnTo>
                <a:lnTo>
                  <a:pt x="0" y="11754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8080244" y="4886268"/>
            <a:ext cx="4981949" cy="2933123"/>
          </a:xfrm>
          <a:custGeom>
            <a:avLst/>
            <a:gdLst/>
            <a:ahLst/>
            <a:cxnLst/>
            <a:rect l="l" t="t" r="r" b="b"/>
            <a:pathLst>
              <a:path w="4981949" h="2933123">
                <a:moveTo>
                  <a:pt x="0" y="0"/>
                </a:moveTo>
                <a:lnTo>
                  <a:pt x="4981949" y="0"/>
                </a:lnTo>
                <a:lnTo>
                  <a:pt x="4981949" y="2933123"/>
                </a:lnTo>
                <a:lnTo>
                  <a:pt x="0" y="29331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Phương pháp thấu kính ngược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184266" y="5743865"/>
            <a:ext cx="3712684" cy="120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(Trong đó h là khoảng cách từ vị trí x đến điểm tối ưu, với 2 biến a,b)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96950" y="7847899"/>
            <a:ext cx="5348538" cy="70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i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Sơ đồ nguyên lý học ngược (Reverse learning)</a:t>
            </a:r>
          </a:p>
          <a:p>
            <a:pPr algn="ctr">
              <a:lnSpc>
                <a:spcPts val="2800"/>
              </a:lnSpc>
            </a:pPr>
            <a:r>
              <a:rPr lang="en-US" sz="2000" i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tạo ảnh thấu kính.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39431" y="7057324"/>
            <a:ext cx="12377505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Hệ số tỉ lệ k thay đổi theo thời gian giúp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cân bằng giữa tìm kiếm rộng (đầu)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và tinh chỉnh (cuối).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19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995435" y="3128136"/>
            <a:ext cx="9437897" cy="1195467"/>
          </a:xfrm>
          <a:custGeom>
            <a:avLst/>
            <a:gdLst/>
            <a:ahLst/>
            <a:cxnLst/>
            <a:rect l="l" t="t" r="r" b="b"/>
            <a:pathLst>
              <a:path w="9437897" h="1195467">
                <a:moveTo>
                  <a:pt x="0" y="0"/>
                </a:moveTo>
                <a:lnTo>
                  <a:pt x="9437897" y="0"/>
                </a:lnTo>
                <a:lnTo>
                  <a:pt x="9437897" y="1195467"/>
                </a:lnTo>
                <a:lnTo>
                  <a:pt x="0" y="11954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7079163" y="4429003"/>
            <a:ext cx="5617662" cy="4325600"/>
          </a:xfrm>
          <a:custGeom>
            <a:avLst/>
            <a:gdLst/>
            <a:ahLst/>
            <a:cxnLst/>
            <a:rect l="l" t="t" r="r" b="b"/>
            <a:pathLst>
              <a:path w="5617662" h="4325600">
                <a:moveTo>
                  <a:pt x="0" y="0"/>
                </a:moveTo>
                <a:lnTo>
                  <a:pt x="5617662" y="0"/>
                </a:lnTo>
                <a:lnTo>
                  <a:pt x="5617662" y="4325600"/>
                </a:lnTo>
                <a:lnTo>
                  <a:pt x="0" y="4325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39431" y="1403487"/>
            <a:ext cx="12377505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Vấn đề: Biến a giảm tuyến tính (từ 2 về 0) chia đều 50% thời gian tìm kiếm và 50% khai thác, không phản ánh đúng quá trình thực tế.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Cải tiến: Sử dụng hàm phi tuyến (Non-linear) hình mũ: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Điều chỉnh biến điều khiển a phi tuyến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9431" y="4571878"/>
            <a:ext cx="5648166" cy="373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Hiệu quả:</a:t>
            </a:r>
          </a:p>
          <a:p>
            <a:pPr marL="647703" lvl="1" indent="-323852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Giảm thời gian tìm kiếm (Exploration) xuống còn khoảng 25%.</a:t>
            </a:r>
          </a:p>
          <a:p>
            <a:pPr marL="647703" lvl="1" indent="-323852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Tăng thời gian khai thác (Exploitation) lên 75% để tập trung tinh chỉnh điểm tối ưu.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95333" y="8821278"/>
            <a:ext cx="6531104" cy="349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i="1">
                <a:solidFill>
                  <a:srgbClr val="475DAC"/>
                </a:solidFill>
                <a:latin typeface="Arial Italics"/>
                <a:ea typeface="Arial Italics"/>
                <a:cs typeface="Arial Italics"/>
                <a:sym typeface="Arial Italics"/>
              </a:rPr>
              <a:t>Đường cong giảm tuyến tính và phi tuyến của tham số a.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20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74087" y="4957963"/>
            <a:ext cx="10034069" cy="4728555"/>
          </a:xfrm>
          <a:custGeom>
            <a:avLst/>
            <a:gdLst/>
            <a:ahLst/>
            <a:cxnLst/>
            <a:rect l="l" t="t" r="r" b="b"/>
            <a:pathLst>
              <a:path w="10034069" h="4728555">
                <a:moveTo>
                  <a:pt x="0" y="0"/>
                </a:moveTo>
                <a:lnTo>
                  <a:pt x="10034068" y="0"/>
                </a:lnTo>
                <a:lnTo>
                  <a:pt x="10034068" y="4728555"/>
                </a:lnTo>
                <a:lnTo>
                  <a:pt x="0" y="47285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39431" y="1422537"/>
            <a:ext cx="12641348" cy="3573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3"/>
              </a:lnSpc>
            </a:pPr>
            <a:r>
              <a:rPr lang="en-US" sz="255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Vấn đề: Nếu Alpha/Beta bị kẹt hoặc lệch hướng, các con khác đi theo sẽ sai, gây</a:t>
            </a:r>
          </a:p>
          <a:p>
            <a:pPr algn="l">
              <a:lnSpc>
                <a:spcPts val="3583"/>
              </a:lnSpc>
            </a:pPr>
            <a:r>
              <a:rPr lang="en-US" sz="255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lãng phí thời gian.</a:t>
            </a:r>
          </a:p>
          <a:p>
            <a:pPr algn="l">
              <a:lnSpc>
                <a:spcPts val="3583"/>
              </a:lnSpc>
            </a:pPr>
            <a:r>
              <a:rPr lang="en-US" sz="255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Giải pháp: Kết hợp ý tưởng từ thuật toán TSA và PSO (Particle Swarm Optimization).</a:t>
            </a:r>
          </a:p>
          <a:p>
            <a:pPr algn="l">
              <a:lnSpc>
                <a:spcPts val="3583"/>
              </a:lnSpc>
            </a:pPr>
            <a:r>
              <a:rPr lang="en-US" sz="255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Cơ chế mới:</a:t>
            </a:r>
          </a:p>
          <a:p>
            <a:pPr algn="l">
              <a:lnSpc>
                <a:spcPts val="3583"/>
              </a:lnSpc>
            </a:pPr>
            <a:r>
              <a:rPr lang="en-US" sz="255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Vị trí mới không chỉ phụ thuộc vào Alpha/Beta mà còn phụ thuộc vào:</a:t>
            </a:r>
          </a:p>
          <a:p>
            <a:pPr marL="552703" lvl="1" indent="-276352" algn="l">
              <a:lnSpc>
                <a:spcPts val="3583"/>
              </a:lnSpc>
              <a:buFont typeface="Arial"/>
              <a:buChar char="•"/>
            </a:pPr>
            <a:r>
              <a:rPr lang="en-US" sz="255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Trí nhớ cá thể: Vị trí tốt nhất của bản thân (</a:t>
            </a:r>
            <a:r>
              <a:rPr lang="en-US" sz="2559" i="1">
                <a:solidFill>
                  <a:srgbClr val="000000"/>
                </a:solidFill>
                <a:latin typeface="Arial Italics"/>
                <a:ea typeface="Arial Italics"/>
                <a:cs typeface="Arial Italics"/>
                <a:sym typeface="Arial Italics"/>
              </a:rPr>
              <a:t>pbest</a:t>
            </a:r>
            <a:r>
              <a:rPr lang="en-US" sz="255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</a:p>
          <a:p>
            <a:pPr marL="552703" lvl="1" indent="-276352" algn="l">
              <a:lnSpc>
                <a:spcPts val="3583"/>
              </a:lnSpc>
              <a:buFont typeface="Arial"/>
              <a:buChar char="•"/>
            </a:pPr>
            <a:r>
              <a:rPr lang="en-US" sz="255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Ngẫu nhiên: Các hệ số tin cậy </a:t>
            </a:r>
            <a:r>
              <a:rPr lang="en-US" sz="2559" i="1">
                <a:solidFill>
                  <a:srgbClr val="000000"/>
                </a:solidFill>
                <a:latin typeface="Arial Italics"/>
                <a:ea typeface="Arial Italics"/>
                <a:cs typeface="Arial Italics"/>
                <a:sym typeface="Arial Italics"/>
              </a:rPr>
              <a:t>b1</a:t>
            </a:r>
            <a:r>
              <a:rPr lang="en-US" sz="255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2559" i="1">
                <a:solidFill>
                  <a:srgbClr val="000000"/>
                </a:solidFill>
                <a:latin typeface="Arial Italics"/>
                <a:ea typeface="Arial Italics"/>
                <a:cs typeface="Arial Italics"/>
                <a:sym typeface="Arial Italics"/>
              </a:rPr>
              <a:t> b2</a:t>
            </a:r>
            <a:r>
              <a:rPr lang="en-US" sz="255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3583"/>
              </a:lnSpc>
            </a:pPr>
            <a:r>
              <a:rPr lang="en-US" sz="255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Giúp tăng sự đa dạng hướng đi, tránh việc cả bầy cùng lao vào ngõ cụt.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Điều chỉnh cơ chế tìm kiếm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21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217954" y="1371210"/>
            <a:ext cx="11370492" cy="8144115"/>
          </a:xfrm>
          <a:custGeom>
            <a:avLst/>
            <a:gdLst/>
            <a:ahLst/>
            <a:cxnLst/>
            <a:rect l="l" t="t" r="r" b="b"/>
            <a:pathLst>
              <a:path w="11370492" h="8144115">
                <a:moveTo>
                  <a:pt x="0" y="0"/>
                </a:moveTo>
                <a:lnTo>
                  <a:pt x="11370491" y="0"/>
                </a:lnTo>
                <a:lnTo>
                  <a:pt x="11370491" y="8144114"/>
                </a:lnTo>
                <a:lnTo>
                  <a:pt x="0" y="8144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Mã giả của thuật toán IGWO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22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3.2 IGWO 2024 (Qiu, Yang, Chen)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431" y="1618207"/>
            <a:ext cx="12377505" cy="5400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Tác giả: Nadimi-Shahraki, Shokooh Taghian, Seyedali Mirjalili.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Chiến lược DLH (Dimension Learning-based Hunting):</a:t>
            </a:r>
          </a:p>
          <a:p>
            <a:pPr marL="734061" lvl="1" indent="-367031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Mô phỏng hành vi: Sói không chỉ săn theo đàn mà còn săn mồi theo cá thể.</a:t>
            </a:r>
          </a:p>
          <a:p>
            <a:pPr marL="734061" lvl="1" indent="-367031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Cách thức:</a:t>
            </a:r>
          </a:p>
          <a:p>
            <a:pPr marL="734061" lvl="1" indent="-367031" algn="l">
              <a:lnSpc>
                <a:spcPts val="4760"/>
              </a:lnSpc>
              <a:buAutoNum type="arabicPeriod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Xây dựng một "vùng lân cận" (Neighborhood) cho mỗi con sói dựa trên bán kính R_i (khoảng cách Euclid).</a:t>
            </a:r>
          </a:p>
          <a:p>
            <a:pPr marL="734061" lvl="1" indent="-367031" algn="l">
              <a:lnSpc>
                <a:spcPts val="4760"/>
              </a:lnSpc>
              <a:buAutoNum type="arabicPeriod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sói sẽ học hỏi từ những con "hàng xóm" này thay vì chỉ đi theo Alpha/Beta.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810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767912" y="5369244"/>
            <a:ext cx="8481830" cy="3965256"/>
          </a:xfrm>
          <a:custGeom>
            <a:avLst/>
            <a:gdLst/>
            <a:ahLst/>
            <a:cxnLst/>
            <a:rect l="l" t="t" r="r" b="b"/>
            <a:pathLst>
              <a:path w="8481830" h="3965256">
                <a:moveTo>
                  <a:pt x="0" y="0"/>
                </a:moveTo>
                <a:lnTo>
                  <a:pt x="8481831" y="0"/>
                </a:lnTo>
                <a:lnTo>
                  <a:pt x="8481831" y="3965256"/>
                </a:lnTo>
                <a:lnTo>
                  <a:pt x="0" y="39652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39431" y="1443990"/>
            <a:ext cx="12376736" cy="510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nhóm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thuật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tối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ưu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không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cần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đạo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hàm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5040"/>
              </a:lnSpc>
            </a:pP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Đơn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giản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linh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hoạt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dễ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áp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5040"/>
              </a:lnSpc>
            </a:pP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Tránh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mắc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kẹt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cực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trị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địa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phương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5040"/>
              </a:lnSpc>
            </a:pP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Swarm Intelligence (SI)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một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nhánh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quan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trọng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l">
              <a:lnSpc>
                <a:spcPts val="5040"/>
              </a:lnSpc>
            </a:pP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Ví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dụ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phổ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biến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ACO, PSO, ABC.</a:t>
            </a:r>
          </a:p>
          <a:p>
            <a:pPr algn="l">
              <a:lnSpc>
                <a:spcPts val="5040"/>
              </a:lnSpc>
            </a:pP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tối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ưu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gồm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giai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đoạn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777240" lvl="1" indent="-388620" algn="l">
              <a:lnSpc>
                <a:spcPts val="504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Exploration (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tìm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kiếm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777240" lvl="1" indent="-388620" algn="l">
              <a:lnSpc>
                <a:spcPts val="5040"/>
              </a:lnSpc>
              <a:buFont typeface="Arial"/>
              <a:buChar char="•"/>
            </a:pP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Exploitation (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tiếp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cận</a:t>
            </a:r>
            <a:r>
              <a:rPr lang="en-US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39431" y="133213"/>
            <a:ext cx="12841843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Giới thiệu về phương pháp tối ưu Meta-heuristic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5095875"/>
            <a:ext cx="11494434" cy="1451172"/>
          </a:xfrm>
          <a:custGeom>
            <a:avLst/>
            <a:gdLst/>
            <a:ahLst/>
            <a:cxnLst/>
            <a:rect l="l" t="t" r="r" b="b"/>
            <a:pathLst>
              <a:path w="11494434" h="1451172">
                <a:moveTo>
                  <a:pt x="0" y="0"/>
                </a:moveTo>
                <a:lnTo>
                  <a:pt x="11494434" y="0"/>
                </a:lnTo>
                <a:lnTo>
                  <a:pt x="11494434" y="1451172"/>
                </a:lnTo>
                <a:lnTo>
                  <a:pt x="0" y="14511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Lựa chọn và Cập nhật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39431" y="2137857"/>
            <a:ext cx="12527537" cy="281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Tính toán vị trí mới theo 2 cách song song:</a:t>
            </a:r>
          </a:p>
          <a:p>
            <a:pPr marL="690882" lvl="1" indent="-345441" algn="l">
              <a:lnSpc>
                <a:spcPts val="4480"/>
              </a:lnSpc>
              <a:buAutoNum type="arabicPeriod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X_GWO: Theo cách truyền thống (dựa vào Alpha, Beta, Delta).</a:t>
            </a:r>
          </a:p>
          <a:p>
            <a:pPr marL="690882" lvl="1" indent="-345441" algn="l">
              <a:lnSpc>
                <a:spcPts val="4480"/>
              </a:lnSpc>
              <a:buAutoNum type="arabicPeriod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X_DLH: Dựa vào hàng xóm và một con sói ngẫu nhiên trong bầy.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Cơ chế chọn lọc (Greedy Selection): So sánh độ thích nghi (fitness) của X_GWO và X_DLH.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39431" y="1447613"/>
            <a:ext cx="12377505" cy="566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Quy trình cập nhật vị trí: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9431" y="6685368"/>
            <a:ext cx="12527537" cy="566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Giúp duy trì sự đa dạng và tránh hội tụ sớm.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24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116403" y="1267623"/>
            <a:ext cx="9573594" cy="8233290"/>
          </a:xfrm>
          <a:custGeom>
            <a:avLst/>
            <a:gdLst/>
            <a:ahLst/>
            <a:cxnLst/>
            <a:rect l="l" t="t" r="r" b="b"/>
            <a:pathLst>
              <a:path w="9573594" h="8233290">
                <a:moveTo>
                  <a:pt x="0" y="0"/>
                </a:moveTo>
                <a:lnTo>
                  <a:pt x="9573593" y="0"/>
                </a:lnTo>
                <a:lnTo>
                  <a:pt x="9573593" y="8233291"/>
                </a:lnTo>
                <a:lnTo>
                  <a:pt x="0" y="82332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Mã giả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25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3.3 Multiple Objective Function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431" y="1499798"/>
            <a:ext cx="12527537" cy="731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Mục đích:</a:t>
            </a:r>
          </a:p>
          <a:p>
            <a:pPr marL="690882" lvl="1" indent="-345441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Khác với GWO gốc chỉ tối ưu một hàm đơn lẻ </a:t>
            </a:r>
            <a:r>
              <a:rPr lang="en-US" sz="3200" i="1">
                <a:solidFill>
                  <a:srgbClr val="000000"/>
                </a:solidFill>
                <a:latin typeface="Arial Italics"/>
                <a:ea typeface="Arial Italics"/>
                <a:cs typeface="Arial Italics"/>
                <a:sym typeface="Arial Italics"/>
              </a:rPr>
              <a:t>f(x)</a:t>
            </a: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MO-GWO giải quyết bài toán tối ưu hoá tập hợp các hàm </a:t>
            </a:r>
            <a:r>
              <a:rPr lang="en-US" sz="3200" i="1">
                <a:solidFill>
                  <a:srgbClr val="000000"/>
                </a:solidFill>
                <a:latin typeface="Arial Italics"/>
                <a:ea typeface="Arial Italics"/>
                <a:cs typeface="Arial Italics"/>
                <a:sym typeface="Arial Italics"/>
              </a:rPr>
              <a:t>F(x)</a:t>
            </a: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{</a:t>
            </a:r>
            <a:r>
              <a:rPr lang="en-US" sz="3200" i="1">
                <a:solidFill>
                  <a:srgbClr val="000000"/>
                </a:solidFill>
                <a:latin typeface="Arial Italics"/>
                <a:ea typeface="Arial Italics"/>
                <a:cs typeface="Arial Italics"/>
                <a:sym typeface="Arial Italics"/>
              </a:rPr>
              <a:t>f1, f2, ..., fo</a:t>
            </a: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}.</a:t>
            </a:r>
          </a:p>
          <a:p>
            <a:pPr marL="690882" lvl="1" indent="-345441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Xử lý các ràng buộc bất đẳng thức và đẳng thức trong không gian tìm kiếm.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Thách thức &amp; Giải pháp:</a:t>
            </a:r>
          </a:p>
          <a:p>
            <a:pPr marL="690882" lvl="1" indent="-345441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Khó khăn: Không thể so sánh đơn giản (ví dụ </a:t>
            </a:r>
            <a:r>
              <a:rPr lang="en-US" sz="3200" i="1">
                <a:solidFill>
                  <a:srgbClr val="000000"/>
                </a:solidFill>
                <a:latin typeface="Arial Italics"/>
                <a:ea typeface="Arial Italics"/>
                <a:cs typeface="Arial Italics"/>
                <a:sym typeface="Arial Italics"/>
              </a:rPr>
              <a:t>f(x) &gt; f(y)</a:t>
            </a: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để tìm ra giải pháp tốt nhất duy nhất.</a:t>
            </a:r>
          </a:p>
          <a:p>
            <a:pPr marL="690882" lvl="1" indent="-345441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Tiếp cận Pareto: Sử dụng nguyên lý Pareto để tìm tập hợp các giải pháp cân bằng (không giải pháp nào tốt hơn giải pháp nào trên mọi tiêu chí).</a:t>
            </a:r>
          </a:p>
          <a:p>
            <a:pPr marL="690882" lvl="1" indent="-345441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Thành phần mới: Để làm được điều này, MO-GWO tích hợp thêm: Kho lưu trữ (Archive) và Cơ chế chọn thủ lĩnh.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26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Kho lưu trữ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431" y="1451603"/>
            <a:ext cx="12527537" cy="681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Chức năng: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Lưu trữ và truy xuất các giải pháp tối ưu Pareto (các giải pháp không bị thống trị) .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Duy trì các kết quả tốt nhất trong suốt quá trình chạy thuật toán.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Đặc điểm: Kích thước kho là cố định.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Quy tắc cập nhật: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Bị thống trị: Giải pháp mới kém hơn kho → Loại bỏ.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Thống trị: Giải pháp mới tốt hơn giải pháp trong kho → Thêm mới, Xoá cũ.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Không thống trị: Không ai tốt hơn ai → Thêm vào kho.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27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Cơ chế lưới (Grid Mechanism)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431" y="1528088"/>
            <a:ext cx="12527537" cy="5400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Mục tiêu: Duy trì sự đa dạng của các giải pháp trong Kho lưu trữ.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Hoạt động:</a:t>
            </a:r>
          </a:p>
          <a:p>
            <a:pPr marL="734061" lvl="1" indent="-367031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Chia không gian mục tiêu thành các vùng lưới (Grids).</a:t>
            </a:r>
          </a:p>
          <a:p>
            <a:pPr marL="734061" lvl="1" indent="-367031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Khi kho đầy: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Xoá: Loại bỏ giải pháp ở vùng lưới đông đúc (nhiều kết quả).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Thêm: Chèn giải pháp mới vào vùng lưới thưa thớt.</a:t>
            </a:r>
          </a:p>
          <a:p>
            <a:pPr marL="734061" lvl="1" indent="-367031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Kết quả: Đảm bảo giải pháp phân bố đều trên đường biên Pareto.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28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866028" y="5061228"/>
            <a:ext cx="7991568" cy="1249591"/>
          </a:xfrm>
          <a:custGeom>
            <a:avLst/>
            <a:gdLst/>
            <a:ahLst/>
            <a:cxnLst/>
            <a:rect l="l" t="t" r="r" b="b"/>
            <a:pathLst>
              <a:path w="7991568" h="1249591">
                <a:moveTo>
                  <a:pt x="0" y="0"/>
                </a:moveTo>
                <a:lnTo>
                  <a:pt x="7991568" y="0"/>
                </a:lnTo>
                <a:lnTo>
                  <a:pt x="7991568" y="1249591"/>
                </a:lnTo>
                <a:lnTo>
                  <a:pt x="0" y="12495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Cơ chế chọn thủ lĩnh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39431" y="1528088"/>
            <a:ext cx="12527537" cy="3599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Nguyên tắc: Chọn  Xα, Xβ, Xδ từ </a:t>
            </a:r>
            <a:r>
              <a:rPr lang="en-US" sz="34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Kho lưu trữ</a:t>
            </a: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thay vì quần thể hiện tại.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Chiến lược: Ưu tiên chọn giải pháp ở vùng lưới </a:t>
            </a:r>
            <a:r>
              <a:rPr lang="en-US" sz="34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ít đông đúc</a:t>
            </a: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để dẫn dắt bầy sang vùng mới (tăng khả năng tìm kiếm).</a:t>
            </a:r>
          </a:p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Phương pháp Bánh xe Roulette: </a:t>
            </a:r>
          </a:p>
          <a:p>
            <a:pPr marL="734061" lvl="1" indent="-367031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Xác suất chọn vùng </a:t>
            </a:r>
            <a:r>
              <a:rPr lang="en-US" sz="3400" i="1">
                <a:solidFill>
                  <a:srgbClr val="000000"/>
                </a:solidFill>
                <a:latin typeface="Arial Italics"/>
                <a:ea typeface="Arial Italics"/>
                <a:cs typeface="Arial Italics"/>
                <a:sym typeface="Arial Italics"/>
              </a:rPr>
              <a:t>i </a:t>
            </a: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93501" y="6310819"/>
            <a:ext cx="12527537" cy="415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Trong đó: c là hằng số &gt; 1, Ni là số lượng kết quả tối ưu Pareto ở vùng thứ i.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9431" y="6451788"/>
            <a:ext cx="12527537" cy="179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60"/>
              </a:lnSpc>
            </a:pPr>
            <a:endParaRPr/>
          </a:p>
          <a:p>
            <a:pPr marL="734061" lvl="1" indent="-367031" algn="l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Ý nghĩa: Vùng càng ít giải pháp (Ni nhỏ) → Xác suất được chọn làm thủ lĩnh càng cao.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29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89942" y="2024153"/>
            <a:ext cx="6950506" cy="6385777"/>
          </a:xfrm>
          <a:custGeom>
            <a:avLst/>
            <a:gdLst/>
            <a:ahLst/>
            <a:cxnLst/>
            <a:rect l="l" t="t" r="r" b="b"/>
            <a:pathLst>
              <a:path w="6950506" h="6385777">
                <a:moveTo>
                  <a:pt x="0" y="0"/>
                </a:moveTo>
                <a:lnTo>
                  <a:pt x="6950506" y="0"/>
                </a:lnTo>
                <a:lnTo>
                  <a:pt x="6950506" y="6385777"/>
                </a:lnTo>
                <a:lnTo>
                  <a:pt x="0" y="63857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7120479" y="2086919"/>
            <a:ext cx="6555520" cy="4949418"/>
          </a:xfrm>
          <a:custGeom>
            <a:avLst/>
            <a:gdLst/>
            <a:ahLst/>
            <a:cxnLst/>
            <a:rect l="l" t="t" r="r" b="b"/>
            <a:pathLst>
              <a:path w="6555520" h="4949418">
                <a:moveTo>
                  <a:pt x="0" y="0"/>
                </a:moveTo>
                <a:lnTo>
                  <a:pt x="6555520" y="0"/>
                </a:lnTo>
                <a:lnTo>
                  <a:pt x="6555520" y="4949417"/>
                </a:lnTo>
                <a:lnTo>
                  <a:pt x="0" y="49494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Mã giả MOGWO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30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639431" y="1612526"/>
            <a:ext cx="12527537" cy="6717892"/>
          </a:xfrm>
          <a:custGeom>
            <a:avLst/>
            <a:gdLst/>
            <a:ahLst/>
            <a:cxnLst/>
            <a:rect l="l" t="t" r="r" b="b"/>
            <a:pathLst>
              <a:path w="12527537" h="6717892">
                <a:moveTo>
                  <a:pt x="0" y="0"/>
                </a:moveTo>
                <a:lnTo>
                  <a:pt x="12527537" y="0"/>
                </a:lnTo>
                <a:lnTo>
                  <a:pt x="12527537" y="6717892"/>
                </a:lnTo>
                <a:lnTo>
                  <a:pt x="0" y="67178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 References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66968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31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630670" y="5440018"/>
            <a:ext cx="12462284" cy="3818282"/>
            <a:chOff x="0" y="0"/>
            <a:chExt cx="1930734" cy="5915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30734" cy="591552"/>
            </a:xfrm>
            <a:custGeom>
              <a:avLst/>
              <a:gdLst/>
              <a:ahLst/>
              <a:cxnLst/>
              <a:rect l="l" t="t" r="r" b="b"/>
              <a:pathLst>
                <a:path w="1930734" h="591552">
                  <a:moveTo>
                    <a:pt x="0" y="0"/>
                  </a:moveTo>
                  <a:lnTo>
                    <a:pt x="1930734" y="0"/>
                  </a:lnTo>
                  <a:lnTo>
                    <a:pt x="1930734" y="591552"/>
                  </a:lnTo>
                  <a:lnTo>
                    <a:pt x="0" y="591552"/>
                  </a:lnTo>
                  <a:close/>
                </a:path>
              </a:pathLst>
            </a:custGeom>
            <a:blipFill>
              <a:blip r:embed="rId3"/>
              <a:stretch>
                <a:fillRect t="-41394" b="-7687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39431" y="133213"/>
            <a:ext cx="12841843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Thuật toán GWO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39431" y="1381287"/>
            <a:ext cx="12213232" cy="3832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Đề xuất bởi Seyedali Mirjalili (2014).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Lấy cảm hứng từ:</a:t>
            </a:r>
          </a:p>
          <a:p>
            <a:pPr marL="777240" lvl="1" indent="-388620" algn="l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Phân cấp xã hội sói xám.</a:t>
            </a:r>
          </a:p>
          <a:p>
            <a:pPr marL="777240" lvl="1" indent="-388620" algn="l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Hành vi săn mồi theo bầy.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Gồm 4 nhóm sói: Alpha, Beta, Delta, Omega.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Ba sói tốt nhất (α, β, δ) dẫn dắt quá trình tìm kiếm.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39431" y="1595422"/>
            <a:ext cx="12213232" cy="310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Phân cấp sói xám: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Alpha (α): lãnh đạo, giải pháp tốt nhất hiện tại.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Beta (β): phụ tá, giải pháp tốt thứ hai.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Delta (δ): đứng thứ ba, chỉ huy Omega.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Omega (ω): phần còn lại, cập nhật theo α, β, δ.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2.1 Sự phân cấp của sói xám và hành vi săn mồi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5</a:t>
            </a:r>
          </a:p>
        </p:txBody>
      </p:sp>
      <p:pic>
        <p:nvPicPr>
          <p:cNvPr id="8" name="Picture 7" descr="A diagram of a pyramid&#10;&#10;AI-generated content may be incorrect.">
            <a:extLst>
              <a:ext uri="{FF2B5EF4-FFF2-40B4-BE49-F238E27FC236}">
                <a16:creationId xmlns:a16="http://schemas.microsoft.com/office/drawing/2014/main" id="{6C6780A3-28D4-C322-A99D-9E90C7C31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283" y="4838700"/>
            <a:ext cx="8297433" cy="452500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C9907-0E07-9384-2D30-C5DF608FF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5CE9FD9-459A-DDCB-B2EE-064D7FF6FB76}"/>
              </a:ext>
            </a:extLst>
          </p:cNvPr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22F2FCDA-CEA7-C390-2965-890EE11EB22C}"/>
              </a:ext>
            </a:extLst>
          </p:cNvPr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2.1 Sự phân cấp của sói xám và hành vi săn mồi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A99C7926-D176-03C3-7EE4-883FD8BB4864}"/>
              </a:ext>
            </a:extLst>
          </p:cNvPr>
          <p:cNvSpPr txBox="1"/>
          <p:nvPr/>
        </p:nvSpPr>
        <p:spPr>
          <a:xfrm>
            <a:off x="639431" y="1422400"/>
            <a:ext cx="12213232" cy="3721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vi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săn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mồi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3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giai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đoạn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chính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755651" lvl="1" indent="-377825" algn="l">
              <a:lnSpc>
                <a:spcPts val="4900"/>
              </a:lnSpc>
              <a:buAutoNum type="arabicPeriod"/>
            </a:pP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Rình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rập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&amp;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tiếp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cận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mồi</a:t>
            </a:r>
            <a:endParaRPr lang="en-US" sz="35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55651" lvl="1" indent="-377825" algn="l">
              <a:lnSpc>
                <a:spcPts val="4900"/>
              </a:lnSpc>
              <a:buAutoNum type="arabicPeriod"/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Bao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vây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mồi</a:t>
            </a:r>
            <a:endParaRPr lang="en-US" sz="35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55651" lvl="1" indent="-377825" algn="l">
              <a:lnSpc>
                <a:spcPts val="4900"/>
              </a:lnSpc>
              <a:buAutoNum type="arabicPeriod"/>
            </a:pP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Tấn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công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mồi</a:t>
            </a:r>
            <a:endParaRPr lang="en-US" sz="35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Ba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giai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đoạn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này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hình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hóa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bằng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phương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cập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nhật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GWO.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3E36488-58DA-847B-CEBE-9A483616D64C}"/>
              </a:ext>
            </a:extLst>
          </p:cNvPr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760282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B8E71-6A35-EC1F-2E94-ABFC4E323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875E50C-F522-58AF-A6AF-135F5B10B9EB}"/>
              </a:ext>
            </a:extLst>
          </p:cNvPr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166A09D7-6A6D-D38A-3FD6-A5E989E846E3}"/>
              </a:ext>
            </a:extLst>
          </p:cNvPr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2.1 Sự phân cấp của sói xám và hành vi săn mồi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CDCAFBE-8E1E-4414-68F7-F040A3EC4EAE}"/>
              </a:ext>
            </a:extLst>
          </p:cNvPr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5</a:t>
            </a:r>
          </a:p>
        </p:txBody>
      </p:sp>
      <p:pic>
        <p:nvPicPr>
          <p:cNvPr id="8" name="Picture 7" descr="Several images of dogs and animals in the snow&#10;&#10;AI-generated content may be incorrect.">
            <a:extLst>
              <a:ext uri="{FF2B5EF4-FFF2-40B4-BE49-F238E27FC236}">
                <a16:creationId xmlns:a16="http://schemas.microsoft.com/office/drawing/2014/main" id="{C4F0E712-9845-0902-1BFC-EA5CF6E95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521" y="1714500"/>
            <a:ext cx="13012966" cy="7335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80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639431" y="1495655"/>
            <a:ext cx="12213232" cy="1763773"/>
            <a:chOff x="0" y="0"/>
            <a:chExt cx="16284310" cy="2351697"/>
          </a:xfrm>
        </p:grpSpPr>
        <p:sp>
          <p:nvSpPr>
            <p:cNvPr id="4" name="Freeform 4"/>
            <p:cNvSpPr/>
            <p:nvPr/>
          </p:nvSpPr>
          <p:spPr>
            <a:xfrm>
              <a:off x="0" y="706967"/>
              <a:ext cx="13998086" cy="1644730"/>
            </a:xfrm>
            <a:custGeom>
              <a:avLst/>
              <a:gdLst/>
              <a:ahLst/>
              <a:cxnLst/>
              <a:rect l="l" t="t" r="r" b="b"/>
              <a:pathLst>
                <a:path w="13998086" h="1644730">
                  <a:moveTo>
                    <a:pt x="0" y="0"/>
                  </a:moveTo>
                  <a:lnTo>
                    <a:pt x="13998086" y="0"/>
                  </a:lnTo>
                  <a:lnTo>
                    <a:pt x="13998086" y="1644730"/>
                  </a:lnTo>
                  <a:lnTo>
                    <a:pt x="0" y="16447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16284310" cy="8022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00"/>
                </a:lnSpc>
              </a:pPr>
              <a:r>
                <a:rPr lang="en-US" sz="35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• Phương trình khoảng cách: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39431" y="3278477"/>
            <a:ext cx="12213232" cy="1722035"/>
            <a:chOff x="0" y="0"/>
            <a:chExt cx="16284310" cy="2296047"/>
          </a:xfrm>
        </p:grpSpPr>
        <p:sp>
          <p:nvSpPr>
            <p:cNvPr id="7" name="Freeform 7"/>
            <p:cNvSpPr/>
            <p:nvPr/>
          </p:nvSpPr>
          <p:spPr>
            <a:xfrm>
              <a:off x="0" y="668867"/>
              <a:ext cx="14149391" cy="1627180"/>
            </a:xfrm>
            <a:custGeom>
              <a:avLst/>
              <a:gdLst/>
              <a:ahLst/>
              <a:cxnLst/>
              <a:rect l="l" t="t" r="r" b="b"/>
              <a:pathLst>
                <a:path w="14149391" h="1627180">
                  <a:moveTo>
                    <a:pt x="0" y="0"/>
                  </a:moveTo>
                  <a:lnTo>
                    <a:pt x="14149391" y="0"/>
                  </a:lnTo>
                  <a:lnTo>
                    <a:pt x="14149391" y="1627180"/>
                  </a:lnTo>
                  <a:lnTo>
                    <a:pt x="0" y="16271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16284310" cy="8022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00"/>
                </a:lnSpc>
              </a:pPr>
              <a:r>
                <a:rPr lang="en-US" sz="350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• </a:t>
              </a:r>
              <a:r>
                <a:rPr lang="en-US" sz="3500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Cập</a:t>
              </a:r>
              <a:r>
                <a:rPr lang="en-US" sz="350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500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nhật</a:t>
              </a:r>
              <a:r>
                <a:rPr lang="en-US" sz="350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500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vị</a:t>
              </a:r>
              <a:r>
                <a:rPr lang="en-US" sz="350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500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trí</a:t>
              </a:r>
              <a:r>
                <a:rPr lang="en-US" sz="350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: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639431" y="5673725"/>
            <a:ext cx="9561894" cy="2171374"/>
          </a:xfrm>
          <a:custGeom>
            <a:avLst/>
            <a:gdLst/>
            <a:ahLst/>
            <a:cxnLst/>
            <a:rect l="l" t="t" r="r" b="b"/>
            <a:pathLst>
              <a:path w="9561894" h="2171374">
                <a:moveTo>
                  <a:pt x="0" y="0"/>
                </a:moveTo>
                <a:lnTo>
                  <a:pt x="9561894" y="0"/>
                </a:lnTo>
                <a:lnTo>
                  <a:pt x="9561894" y="2171374"/>
                </a:lnTo>
                <a:lnTo>
                  <a:pt x="0" y="21713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0" name="TextBox 10"/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2.2 Mô hình toán học và thuật toán GWO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39431" y="5048250"/>
            <a:ext cx="12213232" cy="573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Vectơ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hệ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A, C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tính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như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3736" y="7759374"/>
            <a:ext cx="12213232" cy="1830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giảm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tuyến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tính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 → 0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r1,r2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ngẫu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nhiên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khoảng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[0,1]</a:t>
            </a:r>
          </a:p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Kiểm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soát</a:t>
            </a:r>
            <a:r>
              <a:rPr lang="en-US" sz="35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exploration/exploitation.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11081-2A4D-4BC0-63C9-87E3AAE2D7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1D5E0D9-AA7F-DF2E-428B-E754A992DF71}"/>
              </a:ext>
            </a:extLst>
          </p:cNvPr>
          <p:cNvSpPr/>
          <p:nvPr/>
        </p:nvSpPr>
        <p:spPr>
          <a:xfrm>
            <a:off x="0" y="0"/>
            <a:ext cx="13723624" cy="10287000"/>
          </a:xfrm>
          <a:custGeom>
            <a:avLst/>
            <a:gdLst/>
            <a:ahLst/>
            <a:cxnLst/>
            <a:rect l="l" t="t" r="r" b="b"/>
            <a:pathLst>
              <a:path w="13723624" h="10287000">
                <a:moveTo>
                  <a:pt x="0" y="0"/>
                </a:moveTo>
                <a:lnTo>
                  <a:pt x="13723624" y="0"/>
                </a:lnTo>
                <a:lnTo>
                  <a:pt x="137236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74B08041-45DF-9A7F-B740-9CE1F0EC7035}"/>
              </a:ext>
            </a:extLst>
          </p:cNvPr>
          <p:cNvSpPr txBox="1"/>
          <p:nvPr/>
        </p:nvSpPr>
        <p:spPr>
          <a:xfrm>
            <a:off x="639431" y="135032"/>
            <a:ext cx="12527537" cy="629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Ý nghĩa tham số A, C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7DAE536F-FE14-6F4D-204D-77391692D3C2}"/>
              </a:ext>
            </a:extLst>
          </p:cNvPr>
          <p:cNvSpPr txBox="1"/>
          <p:nvPr/>
        </p:nvSpPr>
        <p:spPr>
          <a:xfrm>
            <a:off x="639431" y="2162913"/>
            <a:ext cx="12213232" cy="2482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Tham số A - kiểm soát chiến lược tìm kiếm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Khi |A| &gt; 1 → tìm kiếm vùng mới (exploration).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Khi |A| &lt; 1 → tiếp cận con mồi (exploitation).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A quyết định hướng và mức độ tiến gần con mồi.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B27DF62-50A1-32D3-2572-0C888AA2455C}"/>
              </a:ext>
            </a:extLst>
          </p:cNvPr>
          <p:cNvSpPr txBox="1"/>
          <p:nvPr/>
        </p:nvSpPr>
        <p:spPr>
          <a:xfrm>
            <a:off x="13226087" y="9783943"/>
            <a:ext cx="152400" cy="18097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BF2135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7</a:t>
            </a:r>
          </a:p>
        </p:txBody>
      </p:sp>
      <p:pic>
        <p:nvPicPr>
          <p:cNvPr id="12" name="Picture 11" descr="A diagram of a bull and a bull&#10;&#10;AI-generated content may be incorrect.">
            <a:extLst>
              <a:ext uri="{FF2B5EF4-FFF2-40B4-BE49-F238E27FC236}">
                <a16:creationId xmlns:a16="http://schemas.microsoft.com/office/drawing/2014/main" id="{B6649AE5-ED60-033E-6213-547A35190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638" y="4645763"/>
            <a:ext cx="11441122" cy="499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685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2488</Words>
  <Application>Microsoft Office PowerPoint</Application>
  <PresentationFormat>Custom</PresentationFormat>
  <Paragraphs>251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Montserrat Medium</vt:lpstr>
      <vt:lpstr>Calibri</vt:lpstr>
      <vt:lpstr>League Spartan</vt:lpstr>
      <vt:lpstr>Montserrat Semi-Bold</vt:lpstr>
      <vt:lpstr>Arial</vt:lpstr>
      <vt:lpstr>Arial Italics</vt:lpstr>
      <vt:lpstr>Arial Bold</vt:lpstr>
      <vt:lpstr>Montserrat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GWO slide</dc:title>
  <cp:lastModifiedBy>Vu Thi Hop 202417240</cp:lastModifiedBy>
  <cp:revision>3</cp:revision>
  <dcterms:created xsi:type="dcterms:W3CDTF">2006-08-16T00:00:00Z</dcterms:created>
  <dcterms:modified xsi:type="dcterms:W3CDTF">2025-12-08T12:59:36Z</dcterms:modified>
  <dc:identifier>DAG6Kov4yJY</dc:identifier>
</cp:coreProperties>
</file>

<file path=docProps/thumbnail.jpeg>
</file>